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8E7-8B2C-4C93-B8BC-B3DCE530F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C4231-5074-4D1D-8098-45710B27E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08F2-8020-49B0-B095-6642014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8073-4BB8-4B41-BAAA-317583D3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6C0BA-39A4-4CFA-9412-7085121C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71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A2B-ED38-44BD-B30B-B3A4A4B9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019A8-0995-40DC-92EA-3E1EC4426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70D01-B48A-4424-9163-6B91F1CA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0433-7AC5-4615-BB99-1797F2FA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B60A-AAA9-4CBF-B2DC-0D85D15C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63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C7A5A-4C51-4EBF-821F-675105F38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3E050-8928-420A-8A5A-951AAC558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C596-E395-4894-8FE1-6EA4BCC5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3A938-9C96-40E4-A6BA-CAABEA56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FD3D-E5A4-45AB-B7CB-218E3D9B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12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DCE1-5782-464C-A38C-2E99A43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B27A-4F21-4E23-8942-D468320E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5E16-FAE4-4F58-A052-EEF7C1A1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143B9-6EF4-4044-9C57-E6BEEF98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E2204-515A-427B-A72C-4AD48119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7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B0EC-45AB-4A64-9E4E-160FBE3B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5E56-C296-460F-B402-8BB49108A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18BB-057B-433F-AF69-C51E1725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408FF-0A0D-4F02-BF44-CEC37075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3730-2643-4B25-9B65-0BA07C08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7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9CBB-8344-499B-B10D-736FD556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FF59-0275-4754-BED7-EB078DD06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B1703-4D75-443E-B75C-233510BEB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67F45-104C-40AE-AA43-E3D92537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E0C76-B459-4190-8675-61300655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56810-C72C-40CE-8C2B-294C2E7C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5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517-A747-42F0-9741-B896B597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E3F1E-A0A5-42DD-9AC8-49D3573A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A6283-D0EA-4286-B2C3-5AF9E7E18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8D022-0C01-4B89-A73C-DCC019220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30DB3-5446-4162-9F6C-ECF2A8EF6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5CD2D-D265-4C93-9322-1CF1F81F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CEEB4-84A8-4EED-9CA6-FCEF8B2C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04CA0-F015-4D43-95BE-9F5D31A0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1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E314-E9BF-49B8-BF5B-6D78FD63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948CC-62F3-485F-8530-A766DC0A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6819-5F74-4AD6-AE97-5B781275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FF88D-38A6-401E-81E4-12209893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08B3B-0F25-46F9-B145-100195A8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059D3-68AF-4D0F-81D4-DB1AEB11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077D0-6E51-4448-BE1C-F163DCD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3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DD47-1BA6-4F5A-B116-4D19519A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8479B-A94B-4988-A509-4FCDF89EB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CB76F-BC2E-42A6-A558-149A93CB0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6CB0A-0293-437F-AFAF-9CF6D650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F2A82-600A-418D-80AD-C71D539F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64787-35BD-44BA-B522-69B8E086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1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66C8-4F4E-404B-9848-100B6440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5E169-04BE-4F31-B896-25F335112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707DE-1CA1-41E9-B62E-4DDF7274B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2E939-1D32-47EF-B038-007259B7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D7856-7055-41AA-A5A1-73FF674A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22C57-1BC2-4E08-9823-B75A526E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1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1236910-B134-48AD-BD03-8BF046DEFF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59782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think-cell Slide" r:id="rId16" imgW="532" imgH="530" progId="TCLayout.ActiveDocument.1">
                  <p:embed/>
                </p:oleObj>
              </mc:Choice>
              <mc:Fallback>
                <p:oleObj name="think-cell Slide" r:id="rId16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8E6C2D02-E363-4537-8330-710E9CE005C5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9875C-C636-4972-8664-05C3B4BC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4FD0E-4B3D-48E0-A583-D0836AFB4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7867C-4A02-4A95-B604-434035B62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0E791-425E-4947-AA06-DBF51E157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52582-0ECB-48CF-B074-4B829DD21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4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video" Target="NULL" TargetMode="Externa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jpg"/><Relationship Id="rId4" Type="http://schemas.microsoft.com/office/2007/relationships/media" Target="../media/media1.MOV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12" Type="http://schemas.openxmlformats.org/officeDocument/2006/relationships/image" Target="../media/image16.jpe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jpeg"/><Relationship Id="rId11" Type="http://schemas.openxmlformats.org/officeDocument/2006/relationships/image" Target="../media/image15.jpe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8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0ACBA6E-6A5E-4725-95B3-C65FF8B555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5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Slide" r:id="rId6" imgW="532" imgH="530" progId="TCLayout.ActiveDocument.1">
                  <p:embed/>
                </p:oleObj>
              </mc:Choice>
              <mc:Fallback>
                <p:oleObj name="think-cell Slide" r:id="rId6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2C22E4-6429-4C81-900F-FA861DA7C065}"/>
              </a:ext>
            </a:extLst>
          </p:cNvPr>
          <p:cNvSpPr/>
          <p:nvPr/>
        </p:nvSpPr>
        <p:spPr>
          <a:xfrm>
            <a:off x="1959981" y="4263537"/>
            <a:ext cx="4498445" cy="176168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E213A-67D9-47B3-968C-F525AAE53CDA}"/>
              </a:ext>
            </a:extLst>
          </p:cNvPr>
          <p:cNvSpPr txBox="1"/>
          <p:nvPr/>
        </p:nvSpPr>
        <p:spPr>
          <a:xfrm>
            <a:off x="2246178" y="2289737"/>
            <a:ext cx="5381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badi" panose="020B0604020104020204" pitchFamily="34" charset="0"/>
              </a:rPr>
              <a:t>Understanding what makes</a:t>
            </a:r>
          </a:p>
          <a:p>
            <a:r>
              <a:rPr lang="en-GB" sz="3200" dirty="0">
                <a:latin typeface="Abadi" panose="020B0604020104020204" pitchFamily="34" charset="0"/>
              </a:rPr>
              <a:t>Recommendation System Tick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C314F-141B-418F-8816-A768902DCA55}"/>
              </a:ext>
            </a:extLst>
          </p:cNvPr>
          <p:cNvSpPr txBox="1"/>
          <p:nvPr/>
        </p:nvSpPr>
        <p:spPr>
          <a:xfrm>
            <a:off x="2497997" y="4374939"/>
            <a:ext cx="36247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Dare Sunday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Data Scientist – </a:t>
            </a:r>
            <a:r>
              <a:rPr lang="en-GB" sz="1400" dirty="0" err="1">
                <a:solidFill>
                  <a:schemeClr val="bg1"/>
                </a:solidFill>
                <a:latin typeface="Abadi" panose="020B0604020104020204" pitchFamily="34" charset="0"/>
              </a:rPr>
              <a:t>Tenece</a:t>
            </a:r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 Professional Services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Email: dare.Sunday@tenece.com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Phone No.: 07011787627</a:t>
            </a:r>
          </a:p>
          <a:p>
            <a:r>
              <a:rPr lang="en-GB" sz="1400" dirty="0" err="1">
                <a:solidFill>
                  <a:schemeClr val="bg1"/>
                </a:solidFill>
                <a:latin typeface="Abadi" panose="020B0604020104020204" pitchFamily="34" charset="0"/>
              </a:rPr>
              <a:t>Github</a:t>
            </a:r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: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Mentor: Mihir Thakkar </a:t>
            </a:r>
          </a:p>
        </p:txBody>
      </p:sp>
      <p:pic>
        <p:nvPicPr>
          <p:cNvPr id="2057" name="Picture 9" descr="Image result for recommendation">
            <a:extLst>
              <a:ext uri="{FF2B5EF4-FFF2-40B4-BE49-F238E27FC236}">
                <a16:creationId xmlns:a16="http://schemas.microsoft.com/office/drawing/2014/main" id="{4E4ED34F-5D7F-4FC2-84DE-E94A4035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14954" r="6221" b="12723"/>
          <a:stretch/>
        </p:blipFill>
        <p:spPr bwMode="auto">
          <a:xfrm>
            <a:off x="2246178" y="944178"/>
            <a:ext cx="2692866" cy="12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G_5979_HEVC">
            <a:hlinkClick r:id="" action="ppaction://media"/>
            <a:extLst>
              <a:ext uri="{FF2B5EF4-FFF2-40B4-BE49-F238E27FC236}">
                <a16:creationId xmlns:a16="http://schemas.microsoft.com/office/drawing/2014/main" id="{76D58910-91CD-4DE5-A1AD-5DF656A12DC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480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0573" y="3803289"/>
            <a:ext cx="1921565" cy="25432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B22AF2-B5B0-49C2-B02E-EB7078BDE674}"/>
              </a:ext>
            </a:extLst>
          </p:cNvPr>
          <p:cNvSpPr/>
          <p:nvPr/>
        </p:nvSpPr>
        <p:spPr>
          <a:xfrm>
            <a:off x="9244668" y="0"/>
            <a:ext cx="29473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360931-74C1-45ED-B487-3FA38FCC9E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68" y="5200126"/>
            <a:ext cx="2947332" cy="16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861029" y="2100955"/>
            <a:ext cx="967771" cy="10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655890" y="1697632"/>
            <a:ext cx="4007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Likewise, some people are</a:t>
            </a:r>
          </a:p>
          <a:p>
            <a:r>
              <a:rPr lang="en-US" sz="2800" dirty="0"/>
              <a:t>similar in nature</a:t>
            </a:r>
            <a:endParaRPr lang="en-GB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655890" y="4683314"/>
            <a:ext cx="4474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This can be measured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User-User Relationship</a:t>
            </a:r>
          </a:p>
        </p:txBody>
      </p:sp>
      <p:pic>
        <p:nvPicPr>
          <p:cNvPr id="15" name="Picture 6" descr="Image result for user icon vector">
            <a:extLst>
              <a:ext uri="{FF2B5EF4-FFF2-40B4-BE49-F238E27FC236}">
                <a16:creationId xmlns:a16="http://schemas.microsoft.com/office/drawing/2014/main" id="{0BF8D20F-FA55-4239-B53E-FCCB1AA55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2357306" y="3248889"/>
            <a:ext cx="949820" cy="9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E664C4-76C8-410E-9CE3-0EB7740FAC83}"/>
              </a:ext>
            </a:extLst>
          </p:cNvPr>
          <p:cNvSpPr/>
          <p:nvPr/>
        </p:nvSpPr>
        <p:spPr>
          <a:xfrm rot="7675676">
            <a:off x="1476434" y="1470424"/>
            <a:ext cx="1257053" cy="3564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8" descr="Image result for user icon vector">
            <a:extLst>
              <a:ext uri="{FF2B5EF4-FFF2-40B4-BE49-F238E27FC236}">
                <a16:creationId xmlns:a16="http://schemas.microsoft.com/office/drawing/2014/main" id="{C33D1342-D991-4A24-820A-6206692CB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813126" y="393526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E8273-80BB-458F-A39D-C90C47F27FC0}"/>
              </a:ext>
            </a:extLst>
          </p:cNvPr>
          <p:cNvSpPr txBox="1"/>
          <p:nvPr/>
        </p:nvSpPr>
        <p:spPr>
          <a:xfrm>
            <a:off x="4655890" y="2931463"/>
            <a:ext cx="4178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They like the same books</a:t>
            </a:r>
          </a:p>
          <a:p>
            <a:r>
              <a:rPr lang="en-GB" sz="2400" dirty="0"/>
              <a:t>- They have common friends</a:t>
            </a:r>
          </a:p>
          <a:p>
            <a:r>
              <a:rPr lang="en-GB" sz="2400" dirty="0"/>
              <a:t>- They have similar backgrounds</a:t>
            </a:r>
          </a:p>
        </p:txBody>
      </p:sp>
    </p:spTree>
    <p:extLst>
      <p:ext uri="{BB962C8B-B14F-4D97-AF65-F5344CB8AC3E}">
        <p14:creationId xmlns:p14="http://schemas.microsoft.com/office/powerpoint/2010/main" val="264469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2510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015285" y="238995"/>
            <a:ext cx="61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Relationships Among Users and Products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8889286" y="4849347"/>
            <a:ext cx="1726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User-User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11" name="Picture 2" descr="Image result for mobile phone icon vector">
            <a:extLst>
              <a:ext uri="{FF2B5EF4-FFF2-40B4-BE49-F238E27FC236}">
                <a16:creationId xmlns:a16="http://schemas.microsoft.com/office/drawing/2014/main" id="{D21E39B2-B533-49BB-A28E-83ADFCC64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570671" y="3215694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ser icon vector">
            <a:extLst>
              <a:ext uri="{FF2B5EF4-FFF2-40B4-BE49-F238E27FC236}">
                <a16:creationId xmlns:a16="http://schemas.microsoft.com/office/drawing/2014/main" id="{7C2D5228-0DAD-46A0-979D-CCC61E2E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584371" y="2012897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03A0E7-074F-49E9-A419-01FCD81A254A}"/>
              </a:ext>
            </a:extLst>
          </p:cNvPr>
          <p:cNvSpPr/>
          <p:nvPr/>
        </p:nvSpPr>
        <p:spPr>
          <a:xfrm rot="8329106">
            <a:off x="1797583" y="1843663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Image result for mobile phone icon vector">
            <a:extLst>
              <a:ext uri="{FF2B5EF4-FFF2-40B4-BE49-F238E27FC236}">
                <a16:creationId xmlns:a16="http://schemas.microsoft.com/office/drawing/2014/main" id="{A62AED83-0F29-49F9-974F-E53A50F5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5503454" y="317301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earphone icon vector">
            <a:extLst>
              <a:ext uri="{FF2B5EF4-FFF2-40B4-BE49-F238E27FC236}">
                <a16:creationId xmlns:a16="http://schemas.microsoft.com/office/drawing/2014/main" id="{37CAB7E8-872F-4168-AA39-5DFB19484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6000358" y="2290902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3DBDA9-B49C-4744-A6A2-39C072E6F83B}"/>
              </a:ext>
            </a:extLst>
          </p:cNvPr>
          <p:cNvSpPr/>
          <p:nvPr/>
        </p:nvSpPr>
        <p:spPr>
          <a:xfrm rot="1865804">
            <a:off x="5366704" y="1942755"/>
            <a:ext cx="1257053" cy="2394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6" descr="Image result for user icon vector">
            <a:extLst>
              <a:ext uri="{FF2B5EF4-FFF2-40B4-BE49-F238E27FC236}">
                <a16:creationId xmlns:a16="http://schemas.microsoft.com/office/drawing/2014/main" id="{DAB74B54-34DA-4F5C-81C6-1DC0BEA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8803640" y="2440381"/>
            <a:ext cx="781928" cy="8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user icon vector">
            <a:extLst>
              <a:ext uri="{FF2B5EF4-FFF2-40B4-BE49-F238E27FC236}">
                <a16:creationId xmlns:a16="http://schemas.microsoft.com/office/drawing/2014/main" id="{276B084D-B228-47F9-91A4-401E55751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9855979" y="3194998"/>
            <a:ext cx="759805" cy="7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547D50-B7E4-4DC8-A44C-98EFEDD6149A}"/>
              </a:ext>
            </a:extLst>
          </p:cNvPr>
          <p:cNvSpPr/>
          <p:nvPr/>
        </p:nvSpPr>
        <p:spPr>
          <a:xfrm rot="7675676">
            <a:off x="9082521" y="2100646"/>
            <a:ext cx="1228780" cy="2341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FCE862-8084-4CCC-91DF-080672AF7F84}"/>
              </a:ext>
            </a:extLst>
          </p:cNvPr>
          <p:cNvSpPr/>
          <p:nvPr/>
        </p:nvSpPr>
        <p:spPr>
          <a:xfrm>
            <a:off x="796953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DC7E70-2A28-4072-AE77-F5A6E148FFB2}"/>
              </a:ext>
            </a:extLst>
          </p:cNvPr>
          <p:cNvSpPr/>
          <p:nvPr/>
        </p:nvSpPr>
        <p:spPr>
          <a:xfrm>
            <a:off x="4445661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E21996-822D-467B-A2B8-11B1BAB2418B}"/>
              </a:ext>
            </a:extLst>
          </p:cNvPr>
          <p:cNvSpPr/>
          <p:nvPr/>
        </p:nvSpPr>
        <p:spPr>
          <a:xfrm>
            <a:off x="8094369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4B91D-AAF0-46BC-BE12-DA5DE5FCAA7C}"/>
              </a:ext>
            </a:extLst>
          </p:cNvPr>
          <p:cNvSpPr txBox="1"/>
          <p:nvPr/>
        </p:nvSpPr>
        <p:spPr>
          <a:xfrm>
            <a:off x="1531803" y="4907772"/>
            <a:ext cx="183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6FA6B-AB8F-4AE9-A0F8-A449CEE0CCC2}"/>
              </a:ext>
            </a:extLst>
          </p:cNvPr>
          <p:cNvSpPr txBox="1"/>
          <p:nvPr/>
        </p:nvSpPr>
        <p:spPr>
          <a:xfrm>
            <a:off x="4972379" y="4907772"/>
            <a:ext cx="224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Product-Product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82384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90389" y="188031"/>
            <a:ext cx="782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Relationships Among Users and Products</a:t>
            </a:r>
            <a:endParaRPr lang="en-GB" sz="4400" dirty="0"/>
          </a:p>
        </p:txBody>
      </p:sp>
      <p:pic>
        <p:nvPicPr>
          <p:cNvPr id="11" name="Picture 2" descr="Image result for mobile phone icon vector">
            <a:extLst>
              <a:ext uri="{FF2B5EF4-FFF2-40B4-BE49-F238E27FC236}">
                <a16:creationId xmlns:a16="http://schemas.microsoft.com/office/drawing/2014/main" id="{D21E39B2-B533-49BB-A28E-83ADFCC64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10400" y="1199651"/>
            <a:ext cx="291039" cy="5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ser icon vector">
            <a:extLst>
              <a:ext uri="{FF2B5EF4-FFF2-40B4-BE49-F238E27FC236}">
                <a16:creationId xmlns:a16="http://schemas.microsoft.com/office/drawing/2014/main" id="{7C2D5228-0DAD-46A0-979D-CCC61E2E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300775" y="648201"/>
            <a:ext cx="509625" cy="5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03A0E7-074F-49E9-A419-01FCD81A254A}"/>
              </a:ext>
            </a:extLst>
          </p:cNvPr>
          <p:cNvSpPr/>
          <p:nvPr/>
        </p:nvSpPr>
        <p:spPr>
          <a:xfrm rot="8329106">
            <a:off x="1414436" y="512212"/>
            <a:ext cx="792236" cy="1524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Image result for mobile phone icon vector">
            <a:extLst>
              <a:ext uri="{FF2B5EF4-FFF2-40B4-BE49-F238E27FC236}">
                <a16:creationId xmlns:a16="http://schemas.microsoft.com/office/drawing/2014/main" id="{A62AED83-0F29-49F9-974F-E53A50F5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468810" y="3364068"/>
            <a:ext cx="323085" cy="5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earphone icon vector">
            <a:extLst>
              <a:ext uri="{FF2B5EF4-FFF2-40B4-BE49-F238E27FC236}">
                <a16:creationId xmlns:a16="http://schemas.microsoft.com/office/drawing/2014/main" id="{37CAB7E8-872F-4168-AA39-5DFB19484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00049" y="2810979"/>
            <a:ext cx="479641" cy="4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3DBDA9-B49C-4744-A6A2-39C072E6F83B}"/>
              </a:ext>
            </a:extLst>
          </p:cNvPr>
          <p:cNvSpPr/>
          <p:nvPr/>
        </p:nvSpPr>
        <p:spPr>
          <a:xfrm rot="1865804">
            <a:off x="1408490" y="2640470"/>
            <a:ext cx="762734" cy="1453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6" descr="Image result for user icon vector">
            <a:extLst>
              <a:ext uri="{FF2B5EF4-FFF2-40B4-BE49-F238E27FC236}">
                <a16:creationId xmlns:a16="http://schemas.microsoft.com/office/drawing/2014/main" id="{DAB74B54-34DA-4F5C-81C6-1DC0BEA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356687" y="4925419"/>
            <a:ext cx="513459" cy="5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user icon vector">
            <a:extLst>
              <a:ext uri="{FF2B5EF4-FFF2-40B4-BE49-F238E27FC236}">
                <a16:creationId xmlns:a16="http://schemas.microsoft.com/office/drawing/2014/main" id="{276B084D-B228-47F9-91A4-401E55751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870478" y="5438936"/>
            <a:ext cx="498933" cy="5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547D50-B7E4-4DC8-A44C-98EFEDD6149A}"/>
              </a:ext>
            </a:extLst>
          </p:cNvPr>
          <p:cNvSpPr/>
          <p:nvPr/>
        </p:nvSpPr>
        <p:spPr>
          <a:xfrm rot="7675676">
            <a:off x="1466702" y="4736570"/>
            <a:ext cx="806889" cy="1537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FCE862-8084-4CCC-91DF-080672AF7F84}"/>
              </a:ext>
            </a:extLst>
          </p:cNvPr>
          <p:cNvSpPr/>
          <p:nvPr/>
        </p:nvSpPr>
        <p:spPr>
          <a:xfrm>
            <a:off x="820738" y="351806"/>
            <a:ext cx="1939341" cy="1939341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DC7E70-2A28-4072-AE77-F5A6E148FFB2}"/>
              </a:ext>
            </a:extLst>
          </p:cNvPr>
          <p:cNvSpPr/>
          <p:nvPr/>
        </p:nvSpPr>
        <p:spPr>
          <a:xfrm>
            <a:off x="820738" y="2397340"/>
            <a:ext cx="1939341" cy="1939341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E21996-822D-467B-A2B8-11B1BAB2418B}"/>
              </a:ext>
            </a:extLst>
          </p:cNvPr>
          <p:cNvSpPr/>
          <p:nvPr/>
        </p:nvSpPr>
        <p:spPr>
          <a:xfrm>
            <a:off x="820739" y="4457148"/>
            <a:ext cx="2098815" cy="209881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DF451A-A402-4217-B0F5-6D71C61C8E52}"/>
              </a:ext>
            </a:extLst>
          </p:cNvPr>
          <p:cNvCxnSpPr>
            <a:cxnSpLocks/>
          </p:cNvCxnSpPr>
          <p:nvPr/>
        </p:nvCxnSpPr>
        <p:spPr>
          <a:xfrm flipV="1">
            <a:off x="3095538" y="402141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3657666" y="2168688"/>
            <a:ext cx="5438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These relationships can provide</a:t>
            </a:r>
          </a:p>
          <a:p>
            <a:r>
              <a:rPr lang="en-GB" sz="3200" dirty="0">
                <a:solidFill>
                  <a:srgbClr val="C00000"/>
                </a:solidFill>
              </a:rPr>
              <a:t>tremendous insight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41CCA-2804-4897-B34C-3FA9E86B05A5}"/>
              </a:ext>
            </a:extLst>
          </p:cNvPr>
          <p:cNvSpPr txBox="1"/>
          <p:nvPr/>
        </p:nvSpPr>
        <p:spPr>
          <a:xfrm>
            <a:off x="3657666" y="3416210"/>
            <a:ext cx="662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What movies will a person like?</a:t>
            </a:r>
          </a:p>
          <a:p>
            <a:r>
              <a:rPr lang="en-US" sz="2400" dirty="0"/>
              <a:t>- If a person buys a phone, what </a:t>
            </a:r>
            <a:r>
              <a:rPr lang="en-GB" sz="2400" dirty="0"/>
              <a:t>else will they buy?</a:t>
            </a:r>
          </a:p>
          <a:p>
            <a:r>
              <a:rPr lang="en-US" sz="2400" dirty="0"/>
              <a:t>- If A knows B, and B knows C, </a:t>
            </a:r>
            <a:r>
              <a:rPr lang="en-GB" sz="2400" dirty="0"/>
              <a:t>does A know C?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B363E-32A9-405F-9FF4-9859E1C90055}"/>
              </a:ext>
            </a:extLst>
          </p:cNvPr>
          <p:cNvSpPr txBox="1"/>
          <p:nvPr/>
        </p:nvSpPr>
        <p:spPr>
          <a:xfrm rot="16200000">
            <a:off x="-579595" y="3292626"/>
            <a:ext cx="184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6883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90389" y="188031"/>
            <a:ext cx="126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Data?</a:t>
            </a:r>
            <a:endParaRPr lang="en-GB" sz="4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DF451A-A402-4217-B0F5-6D71C61C8E52}"/>
              </a:ext>
            </a:extLst>
          </p:cNvPr>
          <p:cNvCxnSpPr>
            <a:cxnSpLocks/>
          </p:cNvCxnSpPr>
          <p:nvPr/>
        </p:nvCxnSpPr>
        <p:spPr>
          <a:xfrm flipV="1">
            <a:off x="3095538" y="402141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3962466" y="1392834"/>
            <a:ext cx="5438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These relationships can provide</a:t>
            </a:r>
          </a:p>
          <a:p>
            <a:r>
              <a:rPr lang="en-GB" sz="3200" dirty="0">
                <a:solidFill>
                  <a:srgbClr val="C00000"/>
                </a:solidFill>
              </a:rPr>
              <a:t>tremendous insight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41CCA-2804-4897-B34C-3FA9E86B05A5}"/>
              </a:ext>
            </a:extLst>
          </p:cNvPr>
          <p:cNvSpPr txBox="1"/>
          <p:nvPr/>
        </p:nvSpPr>
        <p:spPr>
          <a:xfrm>
            <a:off x="3962466" y="2737337"/>
            <a:ext cx="6627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User </a:t>
            </a:r>
            <a:r>
              <a:rPr lang="en-GB" sz="2400" dirty="0" err="1"/>
              <a:t>Behavior</a:t>
            </a:r>
            <a:r>
              <a:rPr lang="en-GB" sz="2400" dirty="0"/>
              <a:t> Data</a:t>
            </a:r>
          </a:p>
          <a:p>
            <a:r>
              <a:rPr lang="en-GB" sz="2400" dirty="0"/>
              <a:t>- Ratings, Clicks, Purchases</a:t>
            </a:r>
          </a:p>
          <a:p>
            <a:endParaRPr lang="en-GB" sz="2400" dirty="0"/>
          </a:p>
          <a:p>
            <a:r>
              <a:rPr lang="en-GB" sz="2400" dirty="0"/>
              <a:t>User Demographic Data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Age, Education, Income, Location</a:t>
            </a:r>
          </a:p>
          <a:p>
            <a:pPr marL="285750" indent="-285750">
              <a:buFontTx/>
              <a:buChar char="-"/>
            </a:pPr>
            <a:endParaRPr lang="en-GB" sz="2400" dirty="0"/>
          </a:p>
          <a:p>
            <a:r>
              <a:rPr lang="en-GB" sz="2400" dirty="0"/>
              <a:t>Product Attribute Data</a:t>
            </a:r>
          </a:p>
          <a:p>
            <a:r>
              <a:rPr lang="en-GB" sz="2400" dirty="0"/>
              <a:t>- Genre (Books), Cast (Movies), Cuisine (Food)</a:t>
            </a:r>
            <a:endParaRPr lang="en-GB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579E7-D4E6-4B0A-8D56-FA924A516965}"/>
              </a:ext>
            </a:extLst>
          </p:cNvPr>
          <p:cNvSpPr txBox="1"/>
          <p:nvPr/>
        </p:nvSpPr>
        <p:spPr>
          <a:xfrm>
            <a:off x="1074843" y="4431465"/>
            <a:ext cx="105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</a:t>
            </a:r>
            <a:endParaRPr lang="en-GB" sz="4400" dirty="0"/>
          </a:p>
        </p:txBody>
      </p:sp>
      <p:pic>
        <p:nvPicPr>
          <p:cNvPr id="26" name="Picture 4" descr="Image result for database vector">
            <a:extLst>
              <a:ext uri="{FF2B5EF4-FFF2-40B4-BE49-F238E27FC236}">
                <a16:creationId xmlns:a16="http://schemas.microsoft.com/office/drawing/2014/main" id="{8903C609-BE9C-4985-A7DD-B147D83E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2" y="228834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7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4530502" y="2844225"/>
            <a:ext cx="6530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Types of Recommendation Algorithms</a:t>
            </a:r>
            <a:endParaRPr lang="en-GB" sz="4800" dirty="0">
              <a:solidFill>
                <a:srgbClr val="C00000"/>
              </a:solidFill>
            </a:endParaRPr>
          </a:p>
        </p:txBody>
      </p:sp>
      <p:pic>
        <p:nvPicPr>
          <p:cNvPr id="14338" name="Picture 2" descr="Image result for recommendation">
            <a:extLst>
              <a:ext uri="{FF2B5EF4-FFF2-40B4-BE49-F238E27FC236}">
                <a16:creationId xmlns:a16="http://schemas.microsoft.com/office/drawing/2014/main" id="{F791FBE6-5D67-4DC4-9E4A-5E6EA499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" y="2265967"/>
            <a:ext cx="3616032" cy="2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9C4EF5-980F-425D-8E4C-D875AB22FD76}"/>
              </a:ext>
            </a:extLst>
          </p:cNvPr>
          <p:cNvCxnSpPr>
            <a:cxnSpLocks/>
          </p:cNvCxnSpPr>
          <p:nvPr/>
        </p:nvCxnSpPr>
        <p:spPr>
          <a:xfrm flipV="1">
            <a:off x="3829828" y="341586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09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9C4EF5-980F-425D-8E4C-D875AB22FD76}"/>
              </a:ext>
            </a:extLst>
          </p:cNvPr>
          <p:cNvCxnSpPr>
            <a:cxnSpLocks/>
          </p:cNvCxnSpPr>
          <p:nvPr/>
        </p:nvCxnSpPr>
        <p:spPr>
          <a:xfrm flipV="1">
            <a:off x="3829828" y="341586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0CFAD1-9891-4DA7-9786-E4B1C67E13AB}"/>
              </a:ext>
            </a:extLst>
          </p:cNvPr>
          <p:cNvSpPr txBox="1"/>
          <p:nvPr/>
        </p:nvSpPr>
        <p:spPr>
          <a:xfrm>
            <a:off x="4940065" y="1903086"/>
            <a:ext cx="5317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You know what products a</a:t>
            </a:r>
          </a:p>
          <a:p>
            <a:r>
              <a:rPr lang="en-GB" sz="2800" b="1" dirty="0"/>
              <a:t>user already likes</a:t>
            </a:r>
          </a:p>
          <a:p>
            <a:endParaRPr lang="en-GB" sz="2800" dirty="0"/>
          </a:p>
          <a:p>
            <a:r>
              <a:rPr lang="en-GB" sz="2800" dirty="0"/>
              <a:t>     - Ratings, Purchases, Clicks</a:t>
            </a:r>
          </a:p>
          <a:p>
            <a:endParaRPr lang="en-GB" sz="2800" dirty="0"/>
          </a:p>
          <a:p>
            <a:r>
              <a:rPr lang="en-GB" sz="2800" b="1" dirty="0"/>
              <a:t>What other products should</a:t>
            </a:r>
          </a:p>
          <a:p>
            <a:r>
              <a:rPr lang="en-US" sz="2800" b="1" dirty="0"/>
              <a:t>you recommend to that user?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7928043" y="141531"/>
            <a:ext cx="415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Types of Recommendation Algorithms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16388" name="Picture 4" descr="Image result for question">
            <a:extLst>
              <a:ext uri="{FF2B5EF4-FFF2-40B4-BE49-F238E27FC236}">
                <a16:creationId xmlns:a16="http://schemas.microsoft.com/office/drawing/2014/main" id="{9823BA5A-9C53-40AD-AF2C-FECA2647C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9266"/>
          <a:stretch/>
        </p:blipFill>
        <p:spPr bwMode="auto">
          <a:xfrm>
            <a:off x="549974" y="2098607"/>
            <a:ext cx="2769696" cy="24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3251879" y="88474"/>
            <a:ext cx="57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Types of Recommendation Algorithms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9F46-56F1-4F40-922A-D22B825FF4BA}"/>
              </a:ext>
            </a:extLst>
          </p:cNvPr>
          <p:cNvSpPr txBox="1"/>
          <p:nvPr/>
        </p:nvSpPr>
        <p:spPr>
          <a:xfrm>
            <a:off x="8889286" y="4849347"/>
            <a:ext cx="1726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User-User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9" name="Picture 2" descr="Image result for mobile phone icon vector">
            <a:extLst>
              <a:ext uri="{FF2B5EF4-FFF2-40B4-BE49-F238E27FC236}">
                <a16:creationId xmlns:a16="http://schemas.microsoft.com/office/drawing/2014/main" id="{E2CA5FFF-DEA6-45E0-9208-ED985C468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479290" y="324976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7B2B1B-D785-462A-8C20-3C1C0C394E06}"/>
              </a:ext>
            </a:extLst>
          </p:cNvPr>
          <p:cNvSpPr/>
          <p:nvPr/>
        </p:nvSpPr>
        <p:spPr>
          <a:xfrm rot="8329106">
            <a:off x="1849330" y="1844961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227467-37E9-4C6D-8C45-AC91DDADF640}"/>
              </a:ext>
            </a:extLst>
          </p:cNvPr>
          <p:cNvSpPr/>
          <p:nvPr/>
        </p:nvSpPr>
        <p:spPr>
          <a:xfrm>
            <a:off x="848700" y="1618889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6C75EE-9291-4CA6-9FE5-FEC8352EE227}"/>
              </a:ext>
            </a:extLst>
          </p:cNvPr>
          <p:cNvGrpSpPr/>
          <p:nvPr/>
        </p:nvGrpSpPr>
        <p:grpSpPr>
          <a:xfrm>
            <a:off x="8154432" y="1611888"/>
            <a:ext cx="3196206" cy="3196206"/>
            <a:chOff x="4445661" y="1617591"/>
            <a:chExt cx="3196206" cy="3196206"/>
          </a:xfrm>
        </p:grpSpPr>
        <p:pic>
          <p:nvPicPr>
            <p:cNvPr id="13" name="Picture 2" descr="Image result for mobile phone icon vector">
              <a:extLst>
                <a:ext uri="{FF2B5EF4-FFF2-40B4-BE49-F238E27FC236}">
                  <a16:creationId xmlns:a16="http://schemas.microsoft.com/office/drawing/2014/main" id="{79874648-3890-4AE4-809E-DD38962D5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0" t="5583" r="31676" b="4034"/>
            <a:stretch/>
          </p:blipFill>
          <p:spPr bwMode="auto">
            <a:xfrm>
              <a:off x="5503454" y="3173015"/>
              <a:ext cx="479658" cy="84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earphone icon vector">
              <a:extLst>
                <a:ext uri="{FF2B5EF4-FFF2-40B4-BE49-F238E27FC236}">
                  <a16:creationId xmlns:a16="http://schemas.microsoft.com/office/drawing/2014/main" id="{E4A84C10-A4F4-4C4F-8128-C9A0C798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3" t="13379" r="24347" b="12994"/>
            <a:stretch/>
          </p:blipFill>
          <p:spPr bwMode="auto">
            <a:xfrm>
              <a:off x="6000358" y="2290902"/>
              <a:ext cx="654930" cy="626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EAE69C-AD77-47B4-B2D6-81DCCF3D671B}"/>
                </a:ext>
              </a:extLst>
            </p:cNvPr>
            <p:cNvSpPr/>
            <p:nvPr/>
          </p:nvSpPr>
          <p:spPr>
            <a:xfrm rot="1865804">
              <a:off x="5366704" y="1942755"/>
              <a:ext cx="1257053" cy="23948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0B699-C7C4-49D2-9D4C-B0A2F6BEC4A1}"/>
                </a:ext>
              </a:extLst>
            </p:cNvPr>
            <p:cNvSpPr/>
            <p:nvPr/>
          </p:nvSpPr>
          <p:spPr>
            <a:xfrm>
              <a:off x="4445661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41C0D-05F2-4B8E-9A2A-9CDA09B1DB83}"/>
              </a:ext>
            </a:extLst>
          </p:cNvPr>
          <p:cNvGrpSpPr/>
          <p:nvPr/>
        </p:nvGrpSpPr>
        <p:grpSpPr>
          <a:xfrm>
            <a:off x="4625792" y="1569209"/>
            <a:ext cx="3196206" cy="3196206"/>
            <a:chOff x="8094369" y="1617591"/>
            <a:chExt cx="3196206" cy="3196206"/>
          </a:xfrm>
        </p:grpSpPr>
        <p:pic>
          <p:nvPicPr>
            <p:cNvPr id="16" name="Picture 6" descr="Image result for user icon vector">
              <a:extLst>
                <a:ext uri="{FF2B5EF4-FFF2-40B4-BE49-F238E27FC236}">
                  <a16:creationId xmlns:a16="http://schemas.microsoft.com/office/drawing/2014/main" id="{D6E8262E-0336-4693-BC0E-C496190AD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8803640" y="2440381"/>
              <a:ext cx="781928" cy="81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user icon vector">
              <a:extLst>
                <a:ext uri="{FF2B5EF4-FFF2-40B4-BE49-F238E27FC236}">
                  <a16:creationId xmlns:a16="http://schemas.microsoft.com/office/drawing/2014/main" id="{52D76005-6966-4A57-BE2B-618BB5B74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9855979" y="3194998"/>
              <a:ext cx="759805" cy="79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5C59C3B-5EB4-44E7-A0E4-943998069E84}"/>
                </a:ext>
              </a:extLst>
            </p:cNvPr>
            <p:cNvSpPr/>
            <p:nvPr/>
          </p:nvSpPr>
          <p:spPr>
            <a:xfrm rot="7675676">
              <a:off x="9082521" y="2100646"/>
              <a:ext cx="1228780" cy="23411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0C34EE-995C-4408-97FF-546D59E1F683}"/>
                </a:ext>
              </a:extLst>
            </p:cNvPr>
            <p:cNvSpPr/>
            <p:nvPr/>
          </p:nvSpPr>
          <p:spPr>
            <a:xfrm>
              <a:off x="8094369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5CFBDF-ED5E-4E4A-9DCB-3F9CC413344C}"/>
              </a:ext>
            </a:extLst>
          </p:cNvPr>
          <p:cNvSpPr txBox="1"/>
          <p:nvPr/>
        </p:nvSpPr>
        <p:spPr>
          <a:xfrm>
            <a:off x="1531803" y="4907772"/>
            <a:ext cx="183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2042C-FD18-4C1A-8BF8-8E2B51899FB2}"/>
              </a:ext>
            </a:extLst>
          </p:cNvPr>
          <p:cNvSpPr txBox="1"/>
          <p:nvPr/>
        </p:nvSpPr>
        <p:spPr>
          <a:xfrm>
            <a:off x="4972379" y="4907772"/>
            <a:ext cx="224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Product-Product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25" name="Picture 2" descr="Image result for mobile phone icon vector">
            <a:extLst>
              <a:ext uri="{FF2B5EF4-FFF2-40B4-BE49-F238E27FC236}">
                <a16:creationId xmlns:a16="http://schemas.microsoft.com/office/drawing/2014/main" id="{9D7928C5-A6A7-4408-8C55-4B008566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13361" y="226119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F14C16-8B14-4546-851D-1EF3CC67B99B}"/>
              </a:ext>
            </a:extLst>
          </p:cNvPr>
          <p:cNvSpPr txBox="1"/>
          <p:nvPr/>
        </p:nvSpPr>
        <p:spPr>
          <a:xfrm>
            <a:off x="2272262" y="263472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iPhone 8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EA4EB-2BCD-4EFF-B7B6-5BD73C028D75}"/>
              </a:ext>
            </a:extLst>
          </p:cNvPr>
          <p:cNvSpPr txBox="1"/>
          <p:nvPr/>
        </p:nvSpPr>
        <p:spPr>
          <a:xfrm>
            <a:off x="2908640" y="358734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iPhone 9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11AD4-BC7E-4A17-A86A-02483BD2168C}"/>
              </a:ext>
            </a:extLst>
          </p:cNvPr>
          <p:cNvSpPr txBox="1"/>
          <p:nvPr/>
        </p:nvSpPr>
        <p:spPr>
          <a:xfrm>
            <a:off x="1933884" y="1096529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1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6451-3A3C-40A6-8B25-0306DCAC16A9}"/>
              </a:ext>
            </a:extLst>
          </p:cNvPr>
          <p:cNvSpPr txBox="1"/>
          <p:nvPr/>
        </p:nvSpPr>
        <p:spPr>
          <a:xfrm>
            <a:off x="5745693" y="105462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2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C6599E-9005-461E-A783-F4AA45CAE68C}"/>
              </a:ext>
            </a:extLst>
          </p:cNvPr>
          <p:cNvSpPr txBox="1"/>
          <p:nvPr/>
        </p:nvSpPr>
        <p:spPr>
          <a:xfrm>
            <a:off x="9452054" y="1034542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3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9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336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AA9ED83-5741-4C91-AC06-48B588180827}"/>
              </a:ext>
            </a:extLst>
          </p:cNvPr>
          <p:cNvSpPr txBox="1"/>
          <p:nvPr/>
        </p:nvSpPr>
        <p:spPr>
          <a:xfrm>
            <a:off x="9063232" y="974546"/>
            <a:ext cx="1765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Association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rule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948E54-7C07-4414-90CF-428D078148C4}"/>
              </a:ext>
            </a:extLst>
          </p:cNvPr>
          <p:cNvSpPr txBox="1"/>
          <p:nvPr/>
        </p:nvSpPr>
        <p:spPr>
          <a:xfrm>
            <a:off x="5320698" y="957577"/>
            <a:ext cx="1831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Collaborative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ECE54-A57E-4A29-8A8D-F7836611E729}"/>
              </a:ext>
            </a:extLst>
          </p:cNvPr>
          <p:cNvSpPr txBox="1"/>
          <p:nvPr/>
        </p:nvSpPr>
        <p:spPr>
          <a:xfrm>
            <a:off x="1479841" y="1033367"/>
            <a:ext cx="1998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Content based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3251879" y="88474"/>
            <a:ext cx="57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Types of Recommendation Algorithms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9F46-56F1-4F40-922A-D22B825FF4BA}"/>
              </a:ext>
            </a:extLst>
          </p:cNvPr>
          <p:cNvSpPr txBox="1"/>
          <p:nvPr/>
        </p:nvSpPr>
        <p:spPr>
          <a:xfrm>
            <a:off x="8634361" y="5437476"/>
            <a:ext cx="231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Find “complementary”</a:t>
            </a:r>
          </a:p>
          <a:p>
            <a:pPr algn="ctr"/>
            <a:r>
              <a:rPr lang="en-GB" dirty="0"/>
              <a:t>products</a:t>
            </a:r>
            <a:endParaRPr lang="en-GB" sz="2400" dirty="0">
              <a:solidFill>
                <a:srgbClr val="C00000"/>
              </a:solidFill>
            </a:endParaRPr>
          </a:p>
        </p:txBody>
      </p:sp>
      <p:pic>
        <p:nvPicPr>
          <p:cNvPr id="9" name="Picture 2" descr="Image result for mobile phone icon vector">
            <a:extLst>
              <a:ext uri="{FF2B5EF4-FFF2-40B4-BE49-F238E27FC236}">
                <a16:creationId xmlns:a16="http://schemas.microsoft.com/office/drawing/2014/main" id="{E2CA5FFF-DEA6-45E0-9208-ED985C468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500280" y="377946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7B2B1B-D785-462A-8C20-3C1C0C394E06}"/>
              </a:ext>
            </a:extLst>
          </p:cNvPr>
          <p:cNvSpPr/>
          <p:nvPr/>
        </p:nvSpPr>
        <p:spPr>
          <a:xfrm rot="8329106">
            <a:off x="1870320" y="2374666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227467-37E9-4C6D-8C45-AC91DDADF640}"/>
              </a:ext>
            </a:extLst>
          </p:cNvPr>
          <p:cNvSpPr/>
          <p:nvPr/>
        </p:nvSpPr>
        <p:spPr>
          <a:xfrm>
            <a:off x="869690" y="2148594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6C75EE-9291-4CA6-9FE5-FEC8352EE227}"/>
              </a:ext>
            </a:extLst>
          </p:cNvPr>
          <p:cNvGrpSpPr/>
          <p:nvPr/>
        </p:nvGrpSpPr>
        <p:grpSpPr>
          <a:xfrm>
            <a:off x="8175422" y="2141593"/>
            <a:ext cx="3196206" cy="3196206"/>
            <a:chOff x="4445661" y="1617591"/>
            <a:chExt cx="3196206" cy="3196206"/>
          </a:xfrm>
        </p:grpSpPr>
        <p:pic>
          <p:nvPicPr>
            <p:cNvPr id="13" name="Picture 2" descr="Image result for mobile phone icon vector">
              <a:extLst>
                <a:ext uri="{FF2B5EF4-FFF2-40B4-BE49-F238E27FC236}">
                  <a16:creationId xmlns:a16="http://schemas.microsoft.com/office/drawing/2014/main" id="{79874648-3890-4AE4-809E-DD38962D5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0" t="5583" r="31676" b="4034"/>
            <a:stretch/>
          </p:blipFill>
          <p:spPr bwMode="auto">
            <a:xfrm>
              <a:off x="5503454" y="3173015"/>
              <a:ext cx="479658" cy="84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earphone icon vector">
              <a:extLst>
                <a:ext uri="{FF2B5EF4-FFF2-40B4-BE49-F238E27FC236}">
                  <a16:creationId xmlns:a16="http://schemas.microsoft.com/office/drawing/2014/main" id="{E4A84C10-A4F4-4C4F-8128-C9A0C798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3" t="13379" r="24347" b="12994"/>
            <a:stretch/>
          </p:blipFill>
          <p:spPr bwMode="auto">
            <a:xfrm>
              <a:off x="6000358" y="2290902"/>
              <a:ext cx="654930" cy="626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EAE69C-AD77-47B4-B2D6-81DCCF3D671B}"/>
                </a:ext>
              </a:extLst>
            </p:cNvPr>
            <p:cNvSpPr/>
            <p:nvPr/>
          </p:nvSpPr>
          <p:spPr>
            <a:xfrm rot="1865804">
              <a:off x="5366704" y="1942755"/>
              <a:ext cx="1257053" cy="23948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0B699-C7C4-49D2-9D4C-B0A2F6BEC4A1}"/>
                </a:ext>
              </a:extLst>
            </p:cNvPr>
            <p:cNvSpPr/>
            <p:nvPr/>
          </p:nvSpPr>
          <p:spPr>
            <a:xfrm>
              <a:off x="4445661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41C0D-05F2-4B8E-9A2A-9CDA09B1DB83}"/>
              </a:ext>
            </a:extLst>
          </p:cNvPr>
          <p:cNvGrpSpPr/>
          <p:nvPr/>
        </p:nvGrpSpPr>
        <p:grpSpPr>
          <a:xfrm>
            <a:off x="4646782" y="2098914"/>
            <a:ext cx="3196206" cy="3196206"/>
            <a:chOff x="8094369" y="1617591"/>
            <a:chExt cx="3196206" cy="3196206"/>
          </a:xfrm>
        </p:grpSpPr>
        <p:pic>
          <p:nvPicPr>
            <p:cNvPr id="16" name="Picture 6" descr="Image result for user icon vector">
              <a:extLst>
                <a:ext uri="{FF2B5EF4-FFF2-40B4-BE49-F238E27FC236}">
                  <a16:creationId xmlns:a16="http://schemas.microsoft.com/office/drawing/2014/main" id="{D6E8262E-0336-4693-BC0E-C496190AD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8803640" y="2440381"/>
              <a:ext cx="781928" cy="81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user icon vector">
              <a:extLst>
                <a:ext uri="{FF2B5EF4-FFF2-40B4-BE49-F238E27FC236}">
                  <a16:creationId xmlns:a16="http://schemas.microsoft.com/office/drawing/2014/main" id="{52D76005-6966-4A57-BE2B-618BB5B74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9855979" y="3194998"/>
              <a:ext cx="759805" cy="79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5C59C3B-5EB4-44E7-A0E4-943998069E84}"/>
                </a:ext>
              </a:extLst>
            </p:cNvPr>
            <p:cNvSpPr/>
            <p:nvPr/>
          </p:nvSpPr>
          <p:spPr>
            <a:xfrm rot="7675676">
              <a:off x="9082521" y="2100646"/>
              <a:ext cx="1228780" cy="23411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0C34EE-995C-4408-97FF-546D59E1F683}"/>
                </a:ext>
              </a:extLst>
            </p:cNvPr>
            <p:cNvSpPr/>
            <p:nvPr/>
          </p:nvSpPr>
          <p:spPr>
            <a:xfrm>
              <a:off x="8094369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5CFBDF-ED5E-4E4A-9DCB-3F9CC413344C}"/>
              </a:ext>
            </a:extLst>
          </p:cNvPr>
          <p:cNvSpPr txBox="1"/>
          <p:nvPr/>
        </p:nvSpPr>
        <p:spPr>
          <a:xfrm>
            <a:off x="692403" y="5437477"/>
            <a:ext cx="3694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Find products with “similar”</a:t>
            </a:r>
          </a:p>
          <a:p>
            <a:pPr algn="ctr"/>
            <a:r>
              <a:rPr lang="en-GB" dirty="0"/>
              <a:t>Attributes.</a:t>
            </a:r>
          </a:p>
          <a:p>
            <a:pPr algn="ctr"/>
            <a:r>
              <a:rPr lang="en-GB" dirty="0"/>
              <a:t>E.g. tags, director, actors, description,</a:t>
            </a:r>
          </a:p>
          <a:p>
            <a:pPr algn="ctr"/>
            <a:r>
              <a:rPr lang="en-GB" dirty="0"/>
              <a:t>Genre of a movie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2042C-FD18-4C1A-8BF8-8E2B51899FB2}"/>
              </a:ext>
            </a:extLst>
          </p:cNvPr>
          <p:cNvSpPr txBox="1"/>
          <p:nvPr/>
        </p:nvSpPr>
        <p:spPr>
          <a:xfrm>
            <a:off x="5112873" y="5428309"/>
            <a:ext cx="224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Find products liked</a:t>
            </a:r>
          </a:p>
          <a:p>
            <a:pPr algn="ctr"/>
            <a:r>
              <a:rPr lang="en-GB" dirty="0"/>
              <a:t>by “similar” users</a:t>
            </a:r>
          </a:p>
          <a:p>
            <a:pPr algn="ctr"/>
            <a:r>
              <a:rPr lang="en-GB" dirty="0"/>
              <a:t>-Ratings from other users</a:t>
            </a:r>
          </a:p>
        </p:txBody>
      </p:sp>
      <p:pic>
        <p:nvPicPr>
          <p:cNvPr id="25" name="Picture 2" descr="Image result for mobile phone icon vector">
            <a:extLst>
              <a:ext uri="{FF2B5EF4-FFF2-40B4-BE49-F238E27FC236}">
                <a16:creationId xmlns:a16="http://schemas.microsoft.com/office/drawing/2014/main" id="{9D7928C5-A6A7-4408-8C55-4B008566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34351" y="279090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F14C16-8B14-4546-851D-1EF3CC67B99B}"/>
              </a:ext>
            </a:extLst>
          </p:cNvPr>
          <p:cNvSpPr txBox="1"/>
          <p:nvPr/>
        </p:nvSpPr>
        <p:spPr>
          <a:xfrm>
            <a:off x="2249916" y="3260691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iPhone 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EA4EB-2BCD-4EFF-B7B6-5BD73C028D75}"/>
              </a:ext>
            </a:extLst>
          </p:cNvPr>
          <p:cNvSpPr txBox="1"/>
          <p:nvPr/>
        </p:nvSpPr>
        <p:spPr>
          <a:xfrm>
            <a:off x="2911150" y="3916995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iPhone 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11AD4-BC7E-4A17-A86A-02483BD2168C}"/>
              </a:ext>
            </a:extLst>
          </p:cNvPr>
          <p:cNvSpPr txBox="1"/>
          <p:nvPr/>
        </p:nvSpPr>
        <p:spPr>
          <a:xfrm>
            <a:off x="1954874" y="145963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1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6451-3A3C-40A6-8B25-0306DCAC16A9}"/>
              </a:ext>
            </a:extLst>
          </p:cNvPr>
          <p:cNvSpPr txBox="1"/>
          <p:nvPr/>
        </p:nvSpPr>
        <p:spPr>
          <a:xfrm>
            <a:off x="5766684" y="138427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2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C6599E-9005-461E-A783-F4AA45CAE68C}"/>
              </a:ext>
            </a:extLst>
          </p:cNvPr>
          <p:cNvSpPr txBox="1"/>
          <p:nvPr/>
        </p:nvSpPr>
        <p:spPr>
          <a:xfrm>
            <a:off x="9400441" y="1412943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3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3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D68E9-6995-46A3-BC6A-6B27B0DFD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248163"/>
              </p:ext>
            </p:extLst>
          </p:nvPr>
        </p:nvGraphicFramePr>
        <p:xfrm>
          <a:off x="3353630" y="1974574"/>
          <a:ext cx="5457411" cy="261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4118">
                  <a:extLst>
                    <a:ext uri="{9D8B030D-6E8A-4147-A177-3AD203B41FA5}">
                      <a16:colId xmlns:a16="http://schemas.microsoft.com/office/drawing/2014/main" val="981683230"/>
                    </a:ext>
                  </a:extLst>
                </a:gridCol>
                <a:gridCol w="1411106">
                  <a:extLst>
                    <a:ext uri="{9D8B030D-6E8A-4147-A177-3AD203B41FA5}">
                      <a16:colId xmlns:a16="http://schemas.microsoft.com/office/drawing/2014/main" val="2639974652"/>
                    </a:ext>
                  </a:extLst>
                </a:gridCol>
                <a:gridCol w="1343101">
                  <a:extLst>
                    <a:ext uri="{9D8B030D-6E8A-4147-A177-3AD203B41FA5}">
                      <a16:colId xmlns:a16="http://schemas.microsoft.com/office/drawing/2014/main" val="2766184026"/>
                    </a:ext>
                  </a:extLst>
                </a:gridCol>
                <a:gridCol w="1139086">
                  <a:extLst>
                    <a:ext uri="{9D8B030D-6E8A-4147-A177-3AD203B41FA5}">
                      <a16:colId xmlns:a16="http://schemas.microsoft.com/office/drawing/2014/main" val="739342744"/>
                    </a:ext>
                  </a:extLst>
                </a:gridCol>
              </a:tblGrid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628293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7680774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700675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152830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363902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64994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3015282" y="979844"/>
            <a:ext cx="541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Recommend Movies to User 3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08ED2-9C2B-41EC-9781-92D2A528C2A9}"/>
              </a:ext>
            </a:extLst>
          </p:cNvPr>
          <p:cNvSpPr txBox="1"/>
          <p:nvPr/>
        </p:nvSpPr>
        <p:spPr>
          <a:xfrm>
            <a:off x="1405145" y="5140305"/>
            <a:ext cx="914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Approach: Find Similar Users and recommend movies that they like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3424528" y="5674376"/>
            <a:ext cx="459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User-to-User Collaborative Filtering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5898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3015282" y="979844"/>
            <a:ext cx="541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Recommend Movies to User 3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08ED2-9C2B-41EC-9781-92D2A528C2A9}"/>
              </a:ext>
            </a:extLst>
          </p:cNvPr>
          <p:cNvSpPr txBox="1"/>
          <p:nvPr/>
        </p:nvSpPr>
        <p:spPr>
          <a:xfrm>
            <a:off x="1405145" y="5140305"/>
            <a:ext cx="9661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Second Approach: Find Similar Movies based on ratings given by other users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4117255" y="5601970"/>
            <a:ext cx="459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Item-to-Item Collaborative Filtering</a:t>
            </a:r>
            <a:endParaRPr lang="en-GB" sz="3200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23DCDA-2153-45BF-A701-06CD02DC2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1645"/>
              </p:ext>
            </p:extLst>
          </p:nvPr>
        </p:nvGraphicFramePr>
        <p:xfrm>
          <a:off x="1815635" y="2179360"/>
          <a:ext cx="8914848" cy="230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527">
                  <a:extLst>
                    <a:ext uri="{9D8B030D-6E8A-4147-A177-3AD203B41FA5}">
                      <a16:colId xmlns:a16="http://schemas.microsoft.com/office/drawing/2014/main" val="4003080599"/>
                    </a:ext>
                  </a:extLst>
                </a:gridCol>
                <a:gridCol w="1606908">
                  <a:extLst>
                    <a:ext uri="{9D8B030D-6E8A-4147-A177-3AD203B41FA5}">
                      <a16:colId xmlns:a16="http://schemas.microsoft.com/office/drawing/2014/main" val="576780257"/>
                    </a:ext>
                  </a:extLst>
                </a:gridCol>
                <a:gridCol w="1453204">
                  <a:extLst>
                    <a:ext uri="{9D8B030D-6E8A-4147-A177-3AD203B41FA5}">
                      <a16:colId xmlns:a16="http://schemas.microsoft.com/office/drawing/2014/main" val="4065186806"/>
                    </a:ext>
                  </a:extLst>
                </a:gridCol>
                <a:gridCol w="1467177">
                  <a:extLst>
                    <a:ext uri="{9D8B030D-6E8A-4147-A177-3AD203B41FA5}">
                      <a16:colId xmlns:a16="http://schemas.microsoft.com/office/drawing/2014/main" val="3803421444"/>
                    </a:ext>
                  </a:extLst>
                </a:gridCol>
                <a:gridCol w="1564989">
                  <a:extLst>
                    <a:ext uri="{9D8B030D-6E8A-4147-A177-3AD203B41FA5}">
                      <a16:colId xmlns:a16="http://schemas.microsoft.com/office/drawing/2014/main" val="561848544"/>
                    </a:ext>
                  </a:extLst>
                </a:gridCol>
                <a:gridCol w="1537043">
                  <a:extLst>
                    <a:ext uri="{9D8B030D-6E8A-4147-A177-3AD203B41FA5}">
                      <a16:colId xmlns:a16="http://schemas.microsoft.com/office/drawing/2014/main" val="3671619099"/>
                    </a:ext>
                  </a:extLst>
                </a:gridCol>
              </a:tblGrid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8698898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389136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5977889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21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86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210D39D-AC5B-482C-A71B-336BA03DF6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1116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0FC79E-CD96-4122-BB52-4441A40CDB98}"/>
              </a:ext>
            </a:extLst>
          </p:cNvPr>
          <p:cNvSpPr/>
          <p:nvPr/>
        </p:nvSpPr>
        <p:spPr>
          <a:xfrm>
            <a:off x="0" y="0"/>
            <a:ext cx="4781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156F-BC7C-45C7-88FD-0AE0A67148B4}"/>
              </a:ext>
            </a:extLst>
          </p:cNvPr>
          <p:cNvSpPr txBox="1"/>
          <p:nvPr/>
        </p:nvSpPr>
        <p:spPr>
          <a:xfrm>
            <a:off x="704675" y="1409350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9FD7D-B147-43AC-BA4D-23AB4F5BD715}"/>
              </a:ext>
            </a:extLst>
          </p:cNvPr>
          <p:cNvSpPr txBox="1"/>
          <p:nvPr/>
        </p:nvSpPr>
        <p:spPr>
          <a:xfrm>
            <a:off x="5209563" y="721453"/>
            <a:ext cx="5108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What are Recommendation Systems?</a:t>
            </a:r>
          </a:p>
          <a:p>
            <a:endParaRPr lang="en-GB" sz="2400" dirty="0"/>
          </a:p>
          <a:p>
            <a:r>
              <a:rPr lang="en-GB" sz="2400" dirty="0"/>
              <a:t>Types of Recommendation Systems</a:t>
            </a:r>
          </a:p>
          <a:p>
            <a:endParaRPr lang="en-GB" sz="2400" dirty="0"/>
          </a:p>
          <a:p>
            <a:r>
              <a:rPr lang="en-US" sz="2400" dirty="0"/>
              <a:t>Understanding the different types of</a:t>
            </a:r>
          </a:p>
          <a:p>
            <a:r>
              <a:rPr lang="en-GB" sz="2400" dirty="0"/>
              <a:t>Recommendation algorithms</a:t>
            </a:r>
          </a:p>
          <a:p>
            <a:endParaRPr lang="en-GB" sz="2400" dirty="0"/>
          </a:p>
          <a:p>
            <a:r>
              <a:rPr lang="en-GB" sz="2400" dirty="0"/>
              <a:t>A look into how Collaborative filtering works</a:t>
            </a:r>
          </a:p>
        </p:txBody>
      </p:sp>
    </p:spTree>
    <p:extLst>
      <p:ext uri="{BB962C8B-B14F-4D97-AF65-F5344CB8AC3E}">
        <p14:creationId xmlns:p14="http://schemas.microsoft.com/office/powerpoint/2010/main" val="198144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2703917" y="1986839"/>
            <a:ext cx="678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 a set of ratings from past, recommend a movie for User 4</a:t>
            </a:r>
            <a:endParaRPr lang="en-GB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1E9709-9A85-47A6-8DC5-AC18606A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21464"/>
              </p:ext>
            </p:extLst>
          </p:nvPr>
        </p:nvGraphicFramePr>
        <p:xfrm>
          <a:off x="2199861" y="2367933"/>
          <a:ext cx="7792278" cy="274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3852255959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3806963262"/>
                    </a:ext>
                  </a:extLst>
                </a:gridCol>
                <a:gridCol w="1534843">
                  <a:extLst>
                    <a:ext uri="{9D8B030D-6E8A-4147-A177-3AD203B41FA5}">
                      <a16:colId xmlns:a16="http://schemas.microsoft.com/office/drawing/2014/main" val="3037009621"/>
                    </a:ext>
                  </a:extLst>
                </a:gridCol>
                <a:gridCol w="1549601">
                  <a:extLst>
                    <a:ext uri="{9D8B030D-6E8A-4147-A177-3AD203B41FA5}">
                      <a16:colId xmlns:a16="http://schemas.microsoft.com/office/drawing/2014/main" val="1118422976"/>
                    </a:ext>
                  </a:extLst>
                </a:gridCol>
                <a:gridCol w="1652907">
                  <a:extLst>
                    <a:ext uri="{9D8B030D-6E8A-4147-A177-3AD203B41FA5}">
                      <a16:colId xmlns:a16="http://schemas.microsoft.com/office/drawing/2014/main" val="2998793985"/>
                    </a:ext>
                  </a:extLst>
                </a:gridCol>
              </a:tblGrid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1159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4374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Movie 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69545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308331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470666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28725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6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894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E4EC7-0322-447D-83BB-33E3CAE3ED42}"/>
              </a:ext>
            </a:extLst>
          </p:cNvPr>
          <p:cNvSpPr txBox="1"/>
          <p:nvPr/>
        </p:nvSpPr>
        <p:spPr>
          <a:xfrm>
            <a:off x="4721519" y="1402064"/>
            <a:ext cx="200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Class Work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63608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1517786" y="1714576"/>
            <a:ext cx="9370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a set of ratings from past, recommend a movie for User 4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4133283" y="5485831"/>
            <a:ext cx="392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Answer: Recommend Movie 6</a:t>
            </a:r>
            <a:endParaRPr lang="en-GB" sz="32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1E9709-9A85-47A6-8DC5-AC18606A73E9}"/>
              </a:ext>
            </a:extLst>
          </p:cNvPr>
          <p:cNvGraphicFramePr>
            <a:graphicFrameLocks noGrp="1"/>
          </p:cNvGraphicFramePr>
          <p:nvPr/>
        </p:nvGraphicFramePr>
        <p:xfrm>
          <a:off x="2199861" y="2367933"/>
          <a:ext cx="7792278" cy="274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3852255959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3806963262"/>
                    </a:ext>
                  </a:extLst>
                </a:gridCol>
                <a:gridCol w="1534843">
                  <a:extLst>
                    <a:ext uri="{9D8B030D-6E8A-4147-A177-3AD203B41FA5}">
                      <a16:colId xmlns:a16="http://schemas.microsoft.com/office/drawing/2014/main" val="3037009621"/>
                    </a:ext>
                  </a:extLst>
                </a:gridCol>
                <a:gridCol w="1549601">
                  <a:extLst>
                    <a:ext uri="{9D8B030D-6E8A-4147-A177-3AD203B41FA5}">
                      <a16:colId xmlns:a16="http://schemas.microsoft.com/office/drawing/2014/main" val="1118422976"/>
                    </a:ext>
                  </a:extLst>
                </a:gridCol>
                <a:gridCol w="1652907">
                  <a:extLst>
                    <a:ext uri="{9D8B030D-6E8A-4147-A177-3AD203B41FA5}">
                      <a16:colId xmlns:a16="http://schemas.microsoft.com/office/drawing/2014/main" val="2998793985"/>
                    </a:ext>
                  </a:extLst>
                </a:gridCol>
              </a:tblGrid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1159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4374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Movie 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69545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308331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470666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28725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6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894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E4EC7-0322-447D-83BB-33E3CAE3ED42}"/>
              </a:ext>
            </a:extLst>
          </p:cNvPr>
          <p:cNvSpPr txBox="1"/>
          <p:nvPr/>
        </p:nvSpPr>
        <p:spPr>
          <a:xfrm>
            <a:off x="4607962" y="1003176"/>
            <a:ext cx="22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Class Work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237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082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7114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2C919-3408-4A86-8DC2-05E6ADD81D3B}"/>
              </a:ext>
            </a:extLst>
          </p:cNvPr>
          <p:cNvCxnSpPr/>
          <p:nvPr/>
        </p:nvCxnSpPr>
        <p:spPr>
          <a:xfrm flipH="1">
            <a:off x="7225716" y="1484984"/>
            <a:ext cx="880844" cy="453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F3998-0BB5-4B76-A3BA-1DB03535BF9A}"/>
              </a:ext>
            </a:extLst>
          </p:cNvPr>
          <p:cNvCxnSpPr>
            <a:cxnSpLocks/>
          </p:cNvCxnSpPr>
          <p:nvPr/>
        </p:nvCxnSpPr>
        <p:spPr>
          <a:xfrm>
            <a:off x="4160939" y="1619075"/>
            <a:ext cx="1146781" cy="36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15" y="559266"/>
            <a:ext cx="1688983" cy="16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85893" y="283191"/>
            <a:ext cx="5474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Recommendation System</a:t>
            </a:r>
          </a:p>
        </p:txBody>
      </p:sp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4" y="356837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1B61F-38CD-4F3C-96DF-5FF8869593ED}"/>
              </a:ext>
            </a:extLst>
          </p:cNvPr>
          <p:cNvCxnSpPr>
            <a:cxnSpLocks/>
          </p:cNvCxnSpPr>
          <p:nvPr/>
        </p:nvCxnSpPr>
        <p:spPr>
          <a:xfrm flipV="1">
            <a:off x="4043492" y="3212983"/>
            <a:ext cx="1073792" cy="828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75" y="111658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3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7114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2C919-3408-4A86-8DC2-05E6ADD81D3B}"/>
              </a:ext>
            </a:extLst>
          </p:cNvPr>
          <p:cNvCxnSpPr/>
          <p:nvPr/>
        </p:nvCxnSpPr>
        <p:spPr>
          <a:xfrm flipH="1">
            <a:off x="6832407" y="2021746"/>
            <a:ext cx="880844" cy="453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F3998-0BB5-4B76-A3BA-1DB03535BF9A}"/>
              </a:ext>
            </a:extLst>
          </p:cNvPr>
          <p:cNvCxnSpPr>
            <a:cxnSpLocks/>
          </p:cNvCxnSpPr>
          <p:nvPr/>
        </p:nvCxnSpPr>
        <p:spPr>
          <a:xfrm>
            <a:off x="4160939" y="1619075"/>
            <a:ext cx="1146781" cy="36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63" y="1139701"/>
            <a:ext cx="1688983" cy="16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29963" y="255039"/>
            <a:ext cx="494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Recommendation System</a:t>
            </a:r>
          </a:p>
        </p:txBody>
      </p:sp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4" y="356837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1B61F-38CD-4F3C-96DF-5FF8869593ED}"/>
              </a:ext>
            </a:extLst>
          </p:cNvPr>
          <p:cNvCxnSpPr>
            <a:cxnSpLocks/>
          </p:cNvCxnSpPr>
          <p:nvPr/>
        </p:nvCxnSpPr>
        <p:spPr>
          <a:xfrm flipV="1">
            <a:off x="4043492" y="3212983"/>
            <a:ext cx="1073792" cy="828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75" y="111658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etflix icon">
            <a:extLst>
              <a:ext uri="{FF2B5EF4-FFF2-40B4-BE49-F238E27FC236}">
                <a16:creationId xmlns:a16="http://schemas.microsoft.com/office/drawing/2014/main" id="{4E38C50D-C77B-4632-BF69-FDA7F78C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96" y="5536385"/>
            <a:ext cx="1655926" cy="96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youtube icon">
            <a:extLst>
              <a:ext uri="{FF2B5EF4-FFF2-40B4-BE49-F238E27FC236}">
                <a16:creationId xmlns:a16="http://schemas.microsoft.com/office/drawing/2014/main" id="{4EC3E1E9-D97C-4986-8979-37FD75E6C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27097" r="16722" b="33205"/>
          <a:stretch/>
        </p:blipFill>
        <p:spPr bwMode="auto">
          <a:xfrm>
            <a:off x="3740890" y="5536385"/>
            <a:ext cx="2579384" cy="8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mazon icon">
            <a:extLst>
              <a:ext uri="{FF2B5EF4-FFF2-40B4-BE49-F238E27FC236}">
                <a16:creationId xmlns:a16="http://schemas.microsoft.com/office/drawing/2014/main" id="{091BDF03-3F50-4F65-BE1E-4F5B31DF0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76" y="5878844"/>
            <a:ext cx="1779280" cy="5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CEA81D8F-C194-4405-AC83-5272A8CC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758" y="5519256"/>
            <a:ext cx="1069313" cy="10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470F6-BA9E-4C36-BE51-E5BBB39A78BF}"/>
              </a:ext>
            </a:extLst>
          </p:cNvPr>
          <p:cNvSpPr txBox="1"/>
          <p:nvPr/>
        </p:nvSpPr>
        <p:spPr>
          <a:xfrm>
            <a:off x="7391684" y="3838233"/>
            <a:ext cx="4656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All the major platforms</a:t>
            </a:r>
          </a:p>
          <a:p>
            <a:r>
              <a:rPr lang="en-GB" sz="2800" dirty="0"/>
              <a:t>we use today use </a:t>
            </a:r>
            <a:r>
              <a:rPr lang="en-GB" sz="2800" dirty="0" err="1"/>
              <a:t>RecSys</a:t>
            </a:r>
            <a:r>
              <a:rPr lang="en-GB" sz="2800" dirty="0"/>
              <a:t> to</a:t>
            </a:r>
          </a:p>
          <a:p>
            <a:r>
              <a:rPr lang="en-GB" sz="2800" dirty="0"/>
              <a:t>Improve their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17192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8095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200" y="2004740"/>
            <a:ext cx="1414395" cy="141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29963" y="255039"/>
            <a:ext cx="497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People and Products</a:t>
            </a:r>
          </a:p>
        </p:txBody>
      </p: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86" y="153186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9637371" y="4070666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7805536" y="3122052"/>
            <a:ext cx="1184385" cy="113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64" y="2711938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580750" y="3263700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2420655" y="2348259"/>
            <a:ext cx="840458" cy="9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3" y="2319052"/>
            <a:ext cx="1022709" cy="10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255289" y="2741596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Humans are unique</a:t>
            </a:r>
          </a:p>
          <a:p>
            <a:pPr algn="ctr"/>
            <a:r>
              <a:rPr lang="en-GB" sz="2400" dirty="0"/>
              <a:t>so are there preferences</a:t>
            </a:r>
          </a:p>
          <a:p>
            <a:pPr algn="ctr"/>
            <a:r>
              <a:rPr lang="en-GB" sz="2400" dirty="0"/>
              <a:t>and requirements.</a:t>
            </a:r>
          </a:p>
        </p:txBody>
      </p:sp>
      <p:pic>
        <p:nvPicPr>
          <p:cNvPr id="6154" name="Picture 10" descr="Image result for user icon vector">
            <a:extLst>
              <a:ext uri="{FF2B5EF4-FFF2-40B4-BE49-F238E27FC236}">
                <a16:creationId xmlns:a16="http://schemas.microsoft.com/office/drawing/2014/main" id="{93AF54F2-C103-4C5F-83EB-72393805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62" y="3429000"/>
            <a:ext cx="1142628" cy="1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0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99" y="5476773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172272" y="2295896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2370460" y="5320886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2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99" y="5476773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172272" y="2295896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2370460" y="5320886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623646"/>
            <a:ext cx="3923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users have a preference</a:t>
            </a:r>
          </a:p>
          <a:p>
            <a:r>
              <a:rPr lang="en-GB" sz="2400" dirty="0"/>
              <a:t>for some specific products</a:t>
            </a:r>
          </a:p>
        </p:txBody>
      </p:sp>
    </p:spTree>
    <p:extLst>
      <p:ext uri="{BB962C8B-B14F-4D97-AF65-F5344CB8AC3E}">
        <p14:creationId xmlns:p14="http://schemas.microsoft.com/office/powerpoint/2010/main" val="287973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60" y="4804711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81913" y="1179154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299155" y="1833295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1661685" y="5356368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623646"/>
            <a:ext cx="3923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users have a preference</a:t>
            </a:r>
          </a:p>
          <a:p>
            <a:r>
              <a:rPr lang="en-GB" sz="2400" dirty="0"/>
              <a:t>for some specific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385866" y="4029522"/>
            <a:ext cx="5076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This can be measured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User-Product Relationship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83E1F7-5F52-4755-B736-F15759A9114E}"/>
              </a:ext>
            </a:extLst>
          </p:cNvPr>
          <p:cNvSpPr/>
          <p:nvPr/>
        </p:nvSpPr>
        <p:spPr>
          <a:xfrm rot="8329106">
            <a:off x="734774" y="1055099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2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3" y="3741504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268033" y="247237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05" y="3377397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578355" y="1274377"/>
            <a:ext cx="280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Also, Some products are similar in nature</a:t>
            </a:r>
            <a:endParaRPr lang="en-GB" sz="3200" dirty="0"/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460501" y="2470571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592567"/>
            <a:ext cx="3998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Music of the same genre</a:t>
            </a:r>
          </a:p>
          <a:p>
            <a:r>
              <a:rPr lang="en-US" sz="2400" dirty="0"/>
              <a:t>- Books of the same genre</a:t>
            </a:r>
          </a:p>
          <a:p>
            <a:r>
              <a:rPr lang="en-US" sz="2400" dirty="0"/>
              <a:t>- Dishes from the same cuisine</a:t>
            </a:r>
          </a:p>
          <a:p>
            <a:r>
              <a:rPr lang="en-US" sz="2400" dirty="0"/>
              <a:t>- News articles about an event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385866" y="4475271"/>
            <a:ext cx="5467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extent of similarity between products can be measure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Product-Product Relationship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4D4600-2202-4E0B-BF82-BD4AC9618AB9}"/>
              </a:ext>
            </a:extLst>
          </p:cNvPr>
          <p:cNvSpPr/>
          <p:nvPr/>
        </p:nvSpPr>
        <p:spPr>
          <a:xfrm rot="1865804">
            <a:off x="1119165" y="1208318"/>
            <a:ext cx="1257053" cy="2394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98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qhVfc8lbZijLFIOZrlj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678</Words>
  <Application>Microsoft Office PowerPoint</Application>
  <PresentationFormat>Widescreen</PresentationFormat>
  <Paragraphs>260</Paragraphs>
  <Slides>21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Tenece</dc:creator>
  <cp:lastModifiedBy>Tenece</cp:lastModifiedBy>
  <cp:revision>19</cp:revision>
  <dcterms:created xsi:type="dcterms:W3CDTF">2019-10-24T08:11:48Z</dcterms:created>
  <dcterms:modified xsi:type="dcterms:W3CDTF">2019-10-31T06:02:09Z</dcterms:modified>
</cp:coreProperties>
</file>